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285F4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285F4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285F4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285F4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285F4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285F4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285F4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285F4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285F4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4285F4"/>
        </a:fontRef>
        <a:srgbClr val="4285F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7"/>
          </a:solidFill>
        </a:fill>
      </a:tcStyle>
    </a:wholeTbl>
    <a:band2H>
      <a:tcTxStyle b="def" i="def"/>
      <a:tcStyle>
        <a:tcBdr/>
        <a:fill>
          <a:solidFill>
            <a:srgbClr val="E6EB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285F4"/>
        </a:fontRef>
        <a:srgbClr val="4285F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1CDCC"/>
          </a:solidFill>
        </a:fill>
      </a:tcStyle>
    </a:wholeTbl>
    <a:band2H>
      <a:tcTxStyle b="def" i="def"/>
      <a:tcStyle>
        <a:tcBdr/>
        <a:fill>
          <a:solidFill>
            <a:srgbClr val="F8E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285F4"/>
        </a:fontRef>
        <a:srgbClr val="4285F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E5CA"/>
          </a:solidFill>
        </a:fill>
      </a:tcStyle>
    </a:wholeTbl>
    <a:band2H>
      <a:tcTxStyle b="def" i="def"/>
      <a:tcStyle>
        <a:tcBdr/>
        <a:fill>
          <a:solidFill>
            <a:srgbClr val="FDF2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285F4"/>
        </a:fontRef>
        <a:srgbClr val="4285F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DFD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285F4"/>
        </a:fontRef>
        <a:srgbClr val="4285F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285F4"/>
              </a:solidFill>
              <a:prstDash val="solid"/>
              <a:round/>
            </a:ln>
          </a:top>
          <a:bottom>
            <a:ln w="25400" cap="flat">
              <a:solidFill>
                <a:srgbClr val="4285F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285F4"/>
              </a:solidFill>
              <a:prstDash val="solid"/>
              <a:round/>
            </a:ln>
          </a:top>
          <a:bottom>
            <a:ln w="25400" cap="flat">
              <a:solidFill>
                <a:srgbClr val="4285F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285F4"/>
        </a:fontRef>
        <a:srgbClr val="4285F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8FB"/>
          </a:solidFill>
        </a:fill>
      </a:tcStyle>
    </a:wholeTbl>
    <a:band2H>
      <a:tcTxStyle b="def" i="def"/>
      <a:tcStyle>
        <a:tcBdr/>
        <a:fill>
          <a:solidFill>
            <a:srgbClr val="E8EDF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285F4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285F4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285F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gif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3" name="Shape 8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0;p2"/>
          <p:cNvSpPr/>
          <p:nvPr/>
        </p:nvSpPr>
        <p:spPr>
          <a:xfrm flipH="1">
            <a:off x="8246400" y="4245924"/>
            <a:ext cx="897600" cy="897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4" name="Google Shape;11;p2"/>
          <p:cNvSpPr/>
          <p:nvPr/>
        </p:nvSpPr>
        <p:spPr>
          <a:xfrm flipH="1">
            <a:off x="8246400" y="4245874"/>
            <a:ext cx="897600" cy="897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8000" y="0"/>
                </a:lnTo>
                <a:cubicBezTo>
                  <a:pt x="19988" y="0"/>
                  <a:pt x="21600" y="1612"/>
                  <a:pt x="21600" y="3600"/>
                </a:cubicBez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>
              <a:alpha val="680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5" name="Title Text"/>
          <p:cNvSpPr txBox="1"/>
          <p:nvPr>
            <p:ph type="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16" name="Body Level One…"/>
          <p:cNvSpPr txBox="1"/>
          <p:nvPr>
            <p:ph type="body" sz="quarter" idx="1"/>
          </p:nvPr>
        </p:nvSpPr>
        <p:spPr>
          <a:xfrm>
            <a:off x="390525" y="2789129"/>
            <a:ext cx="8222100" cy="4329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42900" indent="-228600">
              <a:lnSpc>
                <a:spcPct val="100000"/>
              </a:lnSpc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342900" indent="254000">
              <a:lnSpc>
                <a:spcPct val="100000"/>
              </a:lnSpc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2pPr>
            <a:lvl3pPr marL="342900" indent="711200">
              <a:lnSpc>
                <a:spcPct val="100000"/>
              </a:lnSpc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3pPr>
            <a:lvl4pPr marL="342900" indent="1168400">
              <a:lnSpc>
                <a:spcPct val="100000"/>
              </a:lnSpc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4pPr>
            <a:lvl5pPr marL="342900" indent="1625600">
              <a:lnSpc>
                <a:spcPct val="100000"/>
              </a:lnSpc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Text"/>
          <p:cNvSpPr txBox="1"/>
          <p:nvPr>
            <p:ph type="title"/>
          </p:nvPr>
        </p:nvSpPr>
        <p:spPr>
          <a:xfrm>
            <a:off x="460950" y="2065350"/>
            <a:ext cx="8222100" cy="1012801"/>
          </a:xfrm>
          <a:prstGeom prst="rect">
            <a:avLst/>
          </a:prstGeom>
        </p:spPr>
        <p:txBody>
          <a:bodyPr/>
          <a:lstStyle>
            <a:lvl1pPr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3" name="Google Shape;26;p5"/>
          <p:cNvSpPr/>
          <p:nvPr/>
        </p:nvSpPr>
        <p:spPr>
          <a:xfrm>
            <a:off x="0" y="1685999"/>
            <a:ext cx="9144000" cy="10860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/>
          </a:gra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471900" y="738725"/>
            <a:ext cx="8222100" cy="767701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half" idx="1"/>
          </p:nvPr>
        </p:nvSpPr>
        <p:spPr>
          <a:xfrm>
            <a:off x="471900" y="1919074"/>
            <a:ext cx="3999901" cy="27102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Google Shape;29;p5"/>
          <p:cNvSpPr txBox="1"/>
          <p:nvPr>
            <p:ph type="body" sz="half" idx="21"/>
          </p:nvPr>
        </p:nvSpPr>
        <p:spPr>
          <a:xfrm>
            <a:off x="4694249" y="1919074"/>
            <a:ext cx="3999901" cy="2710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53" name="Google Shape;47;p9"/>
          <p:cNvSpPr/>
          <p:nvPr/>
        </p:nvSpPr>
        <p:spPr>
          <a:xfrm rot="5400000">
            <a:off x="1946424" y="2517749"/>
            <a:ext cx="5142902" cy="10860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/>
          </a:gra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>
                <a:solidFill>
                  <a:srgbClr val="424242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quarter" idx="1"/>
          </p:nvPr>
        </p:nvSpPr>
        <p:spPr>
          <a:xfrm>
            <a:off x="265500" y="2779466"/>
            <a:ext cx="4045200" cy="1235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Google Shape;50;p9"/>
          <p:cNvSpPr txBox="1"/>
          <p:nvPr>
            <p:ph type="body" sz="half" idx="21"/>
          </p:nvPr>
        </p:nvSpPr>
        <p:spPr>
          <a:xfrm>
            <a:off x="4939500" y="724199"/>
            <a:ext cx="3837000" cy="3695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>
              <a:buClr>
                <a:srgbClr val="FFFFFF"/>
              </a:buCl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53;p10"/>
          <p:cNvSpPr/>
          <p:nvPr/>
        </p:nvSpPr>
        <p:spPr>
          <a:xfrm flipH="1" rot="10800000">
            <a:off x="0" y="0"/>
            <a:ext cx="9144000" cy="46959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65" name="Google Shape;54;p10"/>
          <p:cNvSpPr/>
          <p:nvPr/>
        </p:nvSpPr>
        <p:spPr>
          <a:xfrm flipH="1" rot="10800000">
            <a:off x="0" y="4622724"/>
            <a:ext cx="9144000" cy="7410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/>
          </a:gra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66" name="Body Level One…"/>
          <p:cNvSpPr txBox="1"/>
          <p:nvPr>
            <p:ph type="body" sz="quarter" idx="1"/>
          </p:nvPr>
        </p:nvSpPr>
        <p:spPr>
          <a:xfrm>
            <a:off x="57150" y="4696824"/>
            <a:ext cx="8382000" cy="4467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 sz="1200">
                <a:solidFill>
                  <a:srgbClr val="FFFFFF"/>
                </a:solidFill>
              </a:defRPr>
            </a:lvl1pPr>
            <a:lvl2pPr marL="869042" indent="-272142">
              <a:lnSpc>
                <a:spcPct val="100000"/>
              </a:lnSpc>
              <a:buClrTx/>
              <a:buSzPts val="1200"/>
              <a:buFontTx/>
              <a:defRPr sz="1200">
                <a:solidFill>
                  <a:srgbClr val="FFFFFF"/>
                </a:solidFill>
              </a:defRPr>
            </a:lvl2pPr>
            <a:lvl3pPr marL="1326242" indent="-272142">
              <a:lnSpc>
                <a:spcPct val="100000"/>
              </a:lnSpc>
              <a:buClrTx/>
              <a:buSzPts val="1200"/>
              <a:buFontTx/>
              <a:defRPr sz="1200">
                <a:solidFill>
                  <a:srgbClr val="FFFFFF"/>
                </a:solidFill>
              </a:defRPr>
            </a:lvl3pPr>
            <a:lvl4pPr marL="1783442" indent="-272142">
              <a:lnSpc>
                <a:spcPct val="100000"/>
              </a:lnSpc>
              <a:buClrTx/>
              <a:buSzPts val="1200"/>
              <a:buFontTx/>
              <a:defRPr sz="1200">
                <a:solidFill>
                  <a:srgbClr val="FFFFFF"/>
                </a:solidFill>
              </a:defRPr>
            </a:lvl4pPr>
            <a:lvl5pPr marL="2240642" indent="-272142">
              <a:lnSpc>
                <a:spcPct val="100000"/>
              </a:lnSpc>
              <a:buClrTx/>
              <a:buSzPts val="1200"/>
              <a:buFontTx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_NUMBER">
    <p:bg>
      <p:bgPr>
        <a:solidFill>
          <a:schemeClr val="accent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xx%"/>
          <p:cNvSpPr txBox="1"/>
          <p:nvPr>
            <p:ph type="title" hasCustomPrompt="1"/>
          </p:nvPr>
        </p:nvSpPr>
        <p:spPr>
          <a:xfrm>
            <a:off x="475499" y="1258525"/>
            <a:ext cx="8222101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>
                <a:solidFill>
                  <a:srgbClr val="424242"/>
                </a:solidFill>
              </a:defRPr>
            </a:lvl1pPr>
          </a:lstStyle>
          <a:p>
            <a:pPr/>
            <a:r>
              <a:t>xx%</a:t>
            </a:r>
          </a:p>
        </p:txBody>
      </p:sp>
      <p:sp>
        <p:nvSpPr>
          <p:cNvPr id="75" name="Body Level One…"/>
          <p:cNvSpPr txBox="1"/>
          <p:nvPr>
            <p:ph type="body" sz="half" idx="1"/>
          </p:nvPr>
        </p:nvSpPr>
        <p:spPr>
          <a:xfrm>
            <a:off x="475499" y="3304625"/>
            <a:ext cx="8222101" cy="13008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2;p6"/>
          <p:cNvSpPr/>
          <p:nvPr/>
        </p:nvSpPr>
        <p:spPr>
          <a:xfrm flipH="1" rot="10800000">
            <a:off x="0" y="656400"/>
            <a:ext cx="9144000" cy="44871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" name="Google Shape;33;p6"/>
          <p:cNvSpPr/>
          <p:nvPr/>
        </p:nvSpPr>
        <p:spPr>
          <a:xfrm>
            <a:off x="0" y="656350"/>
            <a:ext cx="9144000" cy="10860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/>
          </a:gra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98249" y="16349"/>
            <a:ext cx="8826601" cy="60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8735428" y="4724798"/>
            <a:ext cx="336813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737373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737373"/>
          </a:solidFill>
          <a:uFillTx/>
          <a:latin typeface="Roboto"/>
          <a:ea typeface="Roboto"/>
          <a:cs typeface="Roboto"/>
          <a:sym typeface="Roboto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737373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737373"/>
          </a:solidFill>
          <a:uFillTx/>
          <a:latin typeface="Roboto"/>
          <a:ea typeface="Roboto"/>
          <a:cs typeface="Roboto"/>
          <a:sym typeface="Roboto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737373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737373"/>
          </a:solidFill>
          <a:uFillTx/>
          <a:latin typeface="Roboto"/>
          <a:ea typeface="Roboto"/>
          <a:cs typeface="Roboto"/>
          <a:sym typeface="Roboto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737373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737373"/>
          </a:solidFill>
          <a:uFillTx/>
          <a:latin typeface="Roboto"/>
          <a:ea typeface="Roboto"/>
          <a:cs typeface="Roboto"/>
          <a:sym typeface="Roboto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737373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737373"/>
          </a:solidFill>
          <a:uFillTx/>
          <a:latin typeface="Roboto"/>
          <a:ea typeface="Roboto"/>
          <a:cs typeface="Roboto"/>
          <a:sym typeface="Roboto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737373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737373"/>
          </a:solidFill>
          <a:uFillTx/>
          <a:latin typeface="Roboto"/>
          <a:ea typeface="Roboto"/>
          <a:cs typeface="Roboto"/>
          <a:sym typeface="Roboto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737373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737373"/>
          </a:solidFill>
          <a:uFillTx/>
          <a:latin typeface="Roboto"/>
          <a:ea typeface="Roboto"/>
          <a:cs typeface="Roboto"/>
          <a:sym typeface="Roboto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737373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737373"/>
          </a:solidFill>
          <a:uFillTx/>
          <a:latin typeface="Roboto"/>
          <a:ea typeface="Roboto"/>
          <a:cs typeface="Roboto"/>
          <a:sym typeface="Roboto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737373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737373"/>
          </a:solidFill>
          <a:uFillTx/>
          <a:latin typeface="Roboto"/>
          <a:ea typeface="Roboto"/>
          <a:cs typeface="Roboto"/>
          <a:sym typeface="Robo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67;p13"/>
          <p:cNvSpPr txBox="1"/>
          <p:nvPr>
            <p:ph type="ctrTitle"/>
          </p:nvPr>
        </p:nvSpPr>
        <p:spPr>
          <a:xfrm>
            <a:off x="204624" y="581736"/>
            <a:ext cx="3547028" cy="1576399"/>
          </a:xfrm>
          <a:prstGeom prst="rect">
            <a:avLst/>
          </a:prstGeom>
        </p:spPr>
        <p:txBody>
          <a:bodyPr/>
          <a:lstStyle/>
          <a:p>
            <a:pPr defTabSz="868680">
              <a:defRPr b="1" sz="3420" u="sng"/>
            </a:pPr>
            <a:r>
              <a:t>Counting</a:t>
            </a:r>
            <a:r>
              <a:rPr sz="4560"/>
              <a:t> </a:t>
            </a:r>
            <a:r>
              <a:t>Cards</a:t>
            </a:r>
            <a:r>
              <a:rPr sz="4560"/>
              <a:t> </a:t>
            </a:r>
            <a:br>
              <a:rPr sz="4560"/>
            </a:br>
            <a:r>
              <a:t>but</a:t>
            </a:r>
            <a:r>
              <a:rPr sz="4560"/>
              <a:t> </a:t>
            </a:r>
            <a:r>
              <a:t>for Equities</a:t>
            </a:r>
          </a:p>
        </p:txBody>
      </p:sp>
      <p:sp>
        <p:nvSpPr>
          <p:cNvPr id="86" name="Google Shape;68;p13"/>
          <p:cNvSpPr txBox="1"/>
          <p:nvPr>
            <p:ph type="subTitle" sz="quarter" idx="1"/>
          </p:nvPr>
        </p:nvSpPr>
        <p:spPr>
          <a:xfrm>
            <a:off x="367287" y="2789129"/>
            <a:ext cx="2250760" cy="1576400"/>
          </a:xfrm>
          <a:prstGeom prst="rect">
            <a:avLst/>
          </a:prstGeom>
        </p:spPr>
        <p:txBody>
          <a:bodyPr/>
          <a:lstStyle/>
          <a:p>
            <a:pPr marL="0" indent="0"/>
            <a:r>
              <a:t> Group 2: </a:t>
            </a:r>
          </a:p>
          <a:p>
            <a:pPr marL="0" indent="0">
              <a:defRPr sz="1600"/>
            </a:pPr>
            <a:r>
              <a:t>- Joseph Amo Appiah </a:t>
            </a:r>
          </a:p>
          <a:p>
            <a:pPr marL="0" indent="0">
              <a:defRPr sz="1600"/>
            </a:pPr>
            <a:r>
              <a:t>- Etienne Brown</a:t>
            </a:r>
          </a:p>
          <a:p>
            <a:pPr marL="0" indent="0">
              <a:defRPr sz="1600"/>
            </a:pPr>
            <a:r>
              <a:t>- Joel Williams </a:t>
            </a:r>
          </a:p>
        </p:txBody>
      </p:sp>
      <p:pic>
        <p:nvPicPr>
          <p:cNvPr id="87" name="Picture 2" descr="Picture 2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86490" y="1369350"/>
            <a:ext cx="4572001" cy="2404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itle 1"/>
          <p:cNvSpPr txBox="1"/>
          <p:nvPr>
            <p:ph type="title"/>
          </p:nvPr>
        </p:nvSpPr>
        <p:spPr>
          <a:xfrm>
            <a:off x="471900" y="738725"/>
            <a:ext cx="8222099" cy="767701"/>
          </a:xfrm>
          <a:prstGeom prst="rect">
            <a:avLst/>
          </a:prstGeom>
        </p:spPr>
        <p:txBody>
          <a:bodyPr/>
          <a:lstStyle/>
          <a:p>
            <a:pPr/>
            <a:r>
              <a:t>      BACKGROUND AND KEY TERMS</a:t>
            </a:r>
          </a:p>
        </p:txBody>
      </p:sp>
      <p:sp>
        <p:nvSpPr>
          <p:cNvPr id="90" name="Text Placeholder 2"/>
          <p:cNvSpPr txBox="1"/>
          <p:nvPr>
            <p:ph type="body" sz="half" idx="1"/>
          </p:nvPr>
        </p:nvSpPr>
        <p:spPr>
          <a:xfrm>
            <a:off x="471900" y="1919074"/>
            <a:ext cx="3999901" cy="2710201"/>
          </a:xfrm>
          <a:prstGeom prst="rect">
            <a:avLst/>
          </a:prstGeom>
        </p:spPr>
        <p:txBody>
          <a:bodyPr/>
          <a:lstStyle/>
          <a:p>
            <a:pPr marL="452627" indent="-314325" defTabSz="905255">
              <a:buSzPts val="1300"/>
              <a:defRPr sz="1386"/>
            </a:pPr>
            <a:r>
              <a:t>Efficient Market Hypothesis – States that asset prices reflect all available information</a:t>
            </a:r>
          </a:p>
          <a:p>
            <a:pPr marL="452627" indent="-314325" defTabSz="905255">
              <a:buSzPts val="1300"/>
              <a:defRPr sz="1386"/>
            </a:pPr>
            <a:r>
              <a:t>Price Action – A financial analysis and speculation that generates insights based solely on price movements.</a:t>
            </a:r>
          </a:p>
          <a:p>
            <a:pPr marL="452627" indent="-314325" defTabSz="905255">
              <a:buSzPts val="1300"/>
              <a:defRPr sz="1386"/>
            </a:pPr>
            <a:r>
              <a:t>Candlestick/Bar – A chart that shows the price movement of stock during a trading day.</a:t>
            </a:r>
          </a:p>
          <a:p>
            <a:pPr marL="452627" indent="-314325" defTabSz="905255">
              <a:buSzPts val="1300"/>
              <a:defRPr sz="1386"/>
            </a:pPr>
            <a:r>
              <a:t>Bullish – A rise in share prices.</a:t>
            </a:r>
          </a:p>
          <a:p>
            <a:pPr marL="452627" indent="-314325" defTabSz="905255">
              <a:buSzPts val="1300"/>
              <a:defRPr sz="1386"/>
            </a:pPr>
            <a:r>
              <a:t>Bearish – A fall in share prices.</a:t>
            </a:r>
          </a:p>
        </p:txBody>
      </p:sp>
      <p:sp>
        <p:nvSpPr>
          <p:cNvPr id="91" name="Text Placeholder 3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pic>
        <p:nvPicPr>
          <p:cNvPr id="92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41765" y="1869244"/>
            <a:ext cx="4304870" cy="26936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89;p16" descr="Google Shape;89;p16"/>
          <p:cNvPicPr>
            <a:picLocks noChangeAspect="1"/>
          </p:cNvPicPr>
          <p:nvPr/>
        </p:nvPicPr>
        <p:blipFill>
          <a:blip r:embed="rId2">
            <a:extLst/>
          </a:blip>
          <a:srcRect l="7506" t="0" r="42247" b="15419"/>
          <a:stretch>
            <a:fillRect/>
          </a:stretch>
        </p:blipFill>
        <p:spPr>
          <a:xfrm>
            <a:off x="-9150" y="-1"/>
            <a:ext cx="4594498" cy="5143503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Google Shape;90;p16"/>
          <p:cNvSpPr txBox="1"/>
          <p:nvPr>
            <p:ph type="title"/>
          </p:nvPr>
        </p:nvSpPr>
        <p:spPr>
          <a:xfrm>
            <a:off x="202375" y="505275"/>
            <a:ext cx="4045200" cy="1482301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Hypothesis </a:t>
            </a:r>
          </a:p>
        </p:txBody>
      </p:sp>
      <p:sp>
        <p:nvSpPr>
          <p:cNvPr id="96" name="Google Shape;91;p16"/>
          <p:cNvSpPr txBox="1"/>
          <p:nvPr>
            <p:ph type="body" idx="1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 anchor="ctr"/>
          <a:lstStyle/>
          <a:p>
            <a:pPr marL="411479" indent="-308609" algn="l" defTabSz="822959">
              <a:spcBef>
                <a:spcPts val="500"/>
              </a:spcBef>
              <a:buClr>
                <a:srgbClr val="FFFFFF"/>
              </a:buClr>
              <a:buSzPts val="1600"/>
              <a:buFont typeface="Helvetica"/>
              <a:buChar char="●"/>
              <a:defRPr sz="1619">
                <a:solidFill>
                  <a:srgbClr val="FFFFFF"/>
                </a:solidFill>
              </a:defRPr>
            </a:pPr>
          </a:p>
          <a:p>
            <a:pPr marL="411479" indent="-308609" algn="l" defTabSz="822959">
              <a:spcBef>
                <a:spcPts val="500"/>
              </a:spcBef>
              <a:buClr>
                <a:srgbClr val="FFFFFF"/>
              </a:buClr>
              <a:buSzPts val="1600"/>
              <a:buFont typeface="Helvetica"/>
              <a:buChar char="●"/>
              <a:defRPr sz="1619">
                <a:solidFill>
                  <a:srgbClr val="FFFFFF"/>
                </a:solidFill>
              </a:defRPr>
            </a:pPr>
            <a:r>
              <a:t>Just like counting cards to simplify complex probabilistic outcomes in the game of Black Jack, we assign basic integers to bullish or bearish patterns in a stock chart.</a:t>
            </a:r>
          </a:p>
          <a:p>
            <a:pPr marL="411479" indent="-308609" algn="l" defTabSz="822959">
              <a:spcBef>
                <a:spcPts val="500"/>
              </a:spcBef>
              <a:buClr>
                <a:srgbClr val="FFFFFF"/>
              </a:buClr>
              <a:buSzPts val="1600"/>
              <a:buFont typeface="Helvetica"/>
              <a:buChar char="●"/>
              <a:defRPr sz="1619">
                <a:solidFill>
                  <a:srgbClr val="FFFFFF"/>
                </a:solidFill>
              </a:defRPr>
            </a:pPr>
          </a:p>
          <a:p>
            <a:pPr marL="411479" indent="-308609" algn="l" defTabSz="822959">
              <a:spcBef>
                <a:spcPts val="500"/>
              </a:spcBef>
              <a:buClr>
                <a:srgbClr val="FFFFFF"/>
              </a:buClr>
              <a:buSzPts val="1600"/>
              <a:buFont typeface="Helvetica"/>
              <a:buChar char="●"/>
              <a:defRPr sz="1619">
                <a:solidFill>
                  <a:srgbClr val="FFFFFF"/>
                </a:solidFill>
              </a:defRPr>
            </a:pPr>
            <a:r>
              <a:t>It’s all a game of probabilities.</a:t>
            </a:r>
          </a:p>
          <a:p>
            <a:pPr marL="411479" indent="-308609" algn="l" defTabSz="822959">
              <a:spcBef>
                <a:spcPts val="500"/>
              </a:spcBef>
              <a:buClr>
                <a:srgbClr val="FFFFFF"/>
              </a:buClr>
              <a:buSzPts val="1600"/>
              <a:buFont typeface="Helvetica"/>
              <a:buChar char="●"/>
              <a:defRPr sz="1619">
                <a:solidFill>
                  <a:srgbClr val="FFFFFF"/>
                </a:solidFill>
              </a:defRPr>
            </a:pPr>
          </a:p>
          <a:p>
            <a:pPr marL="411479" indent="-308609" algn="l" defTabSz="822959">
              <a:spcBef>
                <a:spcPts val="500"/>
              </a:spcBef>
              <a:buClr>
                <a:srgbClr val="FFFFFF"/>
              </a:buClr>
              <a:buSzPts val="1600"/>
              <a:buFont typeface="Helvetica"/>
              <a:buChar char="●"/>
              <a:defRPr sz="1619">
                <a:solidFill>
                  <a:srgbClr val="FFFFFF"/>
                </a:solidFill>
              </a:defRPr>
            </a:pPr>
            <a:r>
              <a:t>How can we simplify the process without sacrificing accuracy (profitability)?</a:t>
            </a:r>
          </a:p>
          <a:p>
            <a:pPr marL="411479" indent="-308609" algn="l" defTabSz="822959">
              <a:spcBef>
                <a:spcPts val="500"/>
              </a:spcBef>
              <a:buClr>
                <a:srgbClr val="FFFFFF"/>
              </a:buClr>
              <a:buSzPts val="1600"/>
              <a:buFont typeface="Helvetica"/>
              <a:buChar char="●"/>
              <a:defRPr sz="1619">
                <a:solidFill>
                  <a:srgbClr val="FFFFFF"/>
                </a:solidFill>
              </a:defRPr>
            </a:pPr>
          </a:p>
          <a:p>
            <a:pPr marL="411479" indent="-308609" algn="l" defTabSz="822959">
              <a:spcBef>
                <a:spcPts val="500"/>
              </a:spcBef>
              <a:buClr>
                <a:srgbClr val="FFFFFF"/>
              </a:buClr>
              <a:buSzPts val="1600"/>
              <a:buFont typeface="Helvetica"/>
              <a:buChar char="●"/>
              <a:defRPr sz="1619">
                <a:solidFill>
                  <a:srgbClr val="FFFFFF"/>
                </a:solidFill>
              </a:defRPr>
            </a:pPr>
            <a:r>
              <a:t>We created an auto trader that tests our hypothesis using historical stock market data</a:t>
            </a:r>
            <a:endParaRPr sz="2159"/>
          </a:p>
          <a:p>
            <a:pPr marL="411479" indent="-308609" algn="l" defTabSz="822959">
              <a:lnSpc>
                <a:spcPct val="104999"/>
              </a:lnSpc>
              <a:spcBef>
                <a:spcPts val="500"/>
              </a:spcBef>
              <a:buClr>
                <a:srgbClr val="FFFFFF"/>
              </a:buClr>
              <a:buSzPts val="2100"/>
              <a:buFont typeface="Helvetica"/>
              <a:buChar char="●"/>
              <a:defRPr sz="2159">
                <a:solidFill>
                  <a:srgbClr val="FFFFFF"/>
                </a:solidFill>
              </a:defRPr>
            </a:pPr>
          </a:p>
        </p:txBody>
      </p:sp>
      <p:sp>
        <p:nvSpPr>
          <p:cNvPr id="97" name="TextBox 2"/>
          <p:cNvSpPr txBox="1"/>
          <p:nvPr/>
        </p:nvSpPr>
        <p:spPr>
          <a:xfrm>
            <a:off x="288433" y="2571749"/>
            <a:ext cx="4075635" cy="770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1600">
                <a:solidFill>
                  <a:srgbClr val="FFFFFF"/>
                </a:solidFill>
              </a:defRPr>
            </a:lvl1pPr>
          </a:lstStyle>
          <a:p>
            <a:pPr/>
            <a:r>
              <a:t>The concept of counting cards can be applied to price action trading and yield profitable results.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le 1"/>
          <p:cNvSpPr txBox="1"/>
          <p:nvPr>
            <p:ph type="title"/>
          </p:nvPr>
        </p:nvSpPr>
        <p:spPr>
          <a:xfrm>
            <a:off x="120230" y="96574"/>
            <a:ext cx="4331540" cy="759893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Process and Coding</a:t>
            </a:r>
          </a:p>
        </p:txBody>
      </p:sp>
      <p:sp>
        <p:nvSpPr>
          <p:cNvPr id="100" name="Text Placeholder 3"/>
          <p:cNvSpPr txBox="1"/>
          <p:nvPr>
            <p:ph type="body" idx="1"/>
          </p:nvPr>
        </p:nvSpPr>
        <p:spPr>
          <a:xfrm>
            <a:off x="4939500" y="49695"/>
            <a:ext cx="3837000" cy="5044110"/>
          </a:xfrm>
          <a:prstGeom prst="rect">
            <a:avLst/>
          </a:prstGeom>
        </p:spPr>
        <p:txBody>
          <a:bodyPr anchor="ctr"/>
          <a:lstStyle/>
          <a:p>
            <a:pPr marL="0" indent="114300" algn="l">
              <a:lnSpc>
                <a:spcPct val="115000"/>
              </a:lnSpc>
              <a:defRPr sz="1800">
                <a:solidFill>
                  <a:srgbClr val="FFFFFF"/>
                </a:solidFill>
              </a:defRPr>
            </a:pPr>
            <a:r>
              <a:t>1. Data processing and cleaning</a:t>
            </a:r>
          </a:p>
          <a:p>
            <a:pPr marL="0" indent="114300" algn="l">
              <a:lnSpc>
                <a:spcPct val="115000"/>
              </a:lnSpc>
              <a:defRPr sz="1800">
                <a:solidFill>
                  <a:srgbClr val="FFFFFF"/>
                </a:solidFill>
              </a:defRPr>
            </a:pPr>
          </a:p>
          <a:p>
            <a:pPr marL="0" indent="114300" algn="l">
              <a:lnSpc>
                <a:spcPct val="115000"/>
              </a:lnSpc>
              <a:defRPr sz="1800">
                <a:solidFill>
                  <a:srgbClr val="FFFFFF"/>
                </a:solidFill>
              </a:defRPr>
            </a:pPr>
            <a:r>
              <a:t>2. Identify patterns to determine bullish/bearish price action tendencies</a:t>
            </a:r>
          </a:p>
          <a:p>
            <a:pPr marL="0" indent="114300" algn="l">
              <a:lnSpc>
                <a:spcPct val="115000"/>
              </a:lnSpc>
              <a:defRPr sz="1800">
                <a:solidFill>
                  <a:srgbClr val="FFFFFF"/>
                </a:solidFill>
              </a:defRPr>
            </a:pPr>
          </a:p>
          <a:p>
            <a:pPr marL="0" indent="114300" algn="l">
              <a:lnSpc>
                <a:spcPct val="115000"/>
              </a:lnSpc>
              <a:defRPr sz="1800">
                <a:solidFill>
                  <a:srgbClr val="FFFFFF"/>
                </a:solidFill>
              </a:defRPr>
            </a:pPr>
            <a:r>
              <a:t>3. Identify a counting method and buy/sell thresholds</a:t>
            </a:r>
          </a:p>
          <a:p>
            <a:pPr marL="0" indent="114300" algn="l">
              <a:lnSpc>
                <a:spcPct val="115000"/>
              </a:lnSpc>
              <a:defRPr sz="1800">
                <a:solidFill>
                  <a:srgbClr val="FFFFFF"/>
                </a:solidFill>
              </a:defRPr>
            </a:pPr>
          </a:p>
          <a:p>
            <a:pPr marL="0" indent="114300" algn="l">
              <a:lnSpc>
                <a:spcPct val="115000"/>
              </a:lnSpc>
              <a:defRPr sz="1800">
                <a:solidFill>
                  <a:srgbClr val="FFFFFF"/>
                </a:solidFill>
              </a:defRPr>
            </a:pPr>
            <a:r>
              <a:t>4. Execute</a:t>
            </a:r>
          </a:p>
          <a:p>
            <a:pPr marL="0" indent="114300" algn="l">
              <a:lnSpc>
                <a:spcPct val="115000"/>
              </a:lnSpc>
              <a:defRPr sz="1800">
                <a:solidFill>
                  <a:srgbClr val="FFFFFF"/>
                </a:solidFill>
              </a:defRPr>
            </a:pPr>
          </a:p>
          <a:p>
            <a:pPr marL="0" indent="114300" algn="l">
              <a:lnSpc>
                <a:spcPct val="115000"/>
              </a:lnSpc>
              <a:defRPr sz="1800">
                <a:solidFill>
                  <a:srgbClr val="FFFFFF"/>
                </a:solidFill>
              </a:defRPr>
            </a:pPr>
            <a:r>
              <a:t>5. Data Analysis</a:t>
            </a:r>
          </a:p>
        </p:txBody>
      </p:sp>
      <p:pic>
        <p:nvPicPr>
          <p:cNvPr id="101" name="comparative(AAPL).png" descr="comparative(AAPL)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305" y="999194"/>
            <a:ext cx="5008395" cy="34275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80;p15"/>
          <p:cNvSpPr txBox="1"/>
          <p:nvPr>
            <p:ph type="title"/>
          </p:nvPr>
        </p:nvSpPr>
        <p:spPr>
          <a:xfrm>
            <a:off x="471900" y="738725"/>
            <a:ext cx="8222099" cy="767701"/>
          </a:xfrm>
          <a:prstGeom prst="rect">
            <a:avLst/>
          </a:prstGeom>
        </p:spPr>
        <p:txBody>
          <a:bodyPr/>
          <a:lstStyle/>
          <a:p>
            <a:pPr/>
            <a:r>
              <a:t>Data Display (Plotly Visualization Tool)</a:t>
            </a:r>
          </a:p>
        </p:txBody>
      </p:sp>
      <p:sp>
        <p:nvSpPr>
          <p:cNvPr id="104" name="Google Shape;81;p15"/>
          <p:cNvSpPr txBox="1"/>
          <p:nvPr>
            <p:ph type="body" sz="half" idx="1"/>
          </p:nvPr>
        </p:nvSpPr>
        <p:spPr>
          <a:xfrm>
            <a:off x="471900" y="1919074"/>
            <a:ext cx="3999901" cy="27102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  <a:defRPr sz="1800"/>
            </a:pPr>
          </a:p>
          <a:p>
            <a:pPr marL="0" indent="0">
              <a:spcBef>
                <a:spcPts val="1600"/>
              </a:spcBef>
              <a:buSzTx/>
              <a:buNone/>
              <a:defRPr sz="1800"/>
            </a:pPr>
            <a:r>
              <a:t>We first imported our stock market data and visualized this for ease of interpretation.</a:t>
            </a:r>
          </a:p>
        </p:txBody>
      </p:sp>
      <p:graphicFrame>
        <p:nvGraphicFramePr>
          <p:cNvPr id="105" name="Google Shape;82;p15"/>
          <p:cNvGraphicFramePr/>
          <p:nvPr/>
        </p:nvGraphicFramePr>
        <p:xfrm>
          <a:off x="5071481" y="4552231"/>
          <a:ext cx="3285800" cy="24165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821449"/>
                <a:gridCol w="821449"/>
                <a:gridCol w="821449"/>
                <a:gridCol w="821449"/>
              </a:tblGrid>
              <a:tr h="24165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b="1" sz="1400">
                          <a:solidFill>
                            <a:srgbClr val="737373"/>
                          </a:solidFill>
                          <a:latin typeface="Roboto"/>
                          <a:ea typeface="Roboto"/>
                          <a:cs typeface="Roboto"/>
                        </a:rPr>
                        <a:t>20XX</a:t>
                      </a:r>
                    </a:p>
                  </a:txBody>
                  <a:tcPr marL="91425" marR="91425" marT="91425" marB="91425" anchor="t" anchorCtr="0" horzOverflow="overflow">
                    <a:lnL>
                      <a:solidFill>
                        <a:srgbClr val="9E9E9E">
                          <a:alpha val="0"/>
                        </a:srgbClr>
                      </a:solidFill>
                    </a:lnL>
                    <a:lnR>
                      <a:solidFill>
                        <a:srgbClr val="9E9E9E">
                          <a:alpha val="0"/>
                        </a:srgbClr>
                      </a:solidFill>
                    </a:lnR>
                    <a:lnT>
                      <a:solidFill>
                        <a:srgbClr val="9E9E9E">
                          <a:alpha val="0"/>
                        </a:srgbClr>
                      </a:solidFill>
                    </a:lnT>
                    <a:lnB>
                      <a:solidFill>
                        <a:srgbClr val="9E9E9E">
                          <a:alpha val="0"/>
                        </a:srgb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b="1" sz="1400">
                          <a:solidFill>
                            <a:srgbClr val="737373"/>
                          </a:solidFill>
                          <a:latin typeface="Roboto"/>
                          <a:ea typeface="Roboto"/>
                          <a:cs typeface="Roboto"/>
                        </a:rPr>
                        <a:t>20XX</a:t>
                      </a:r>
                    </a:p>
                  </a:txBody>
                  <a:tcPr marL="91425" marR="91425" marT="91425" marB="91425" anchor="t" anchorCtr="0" horzOverflow="overflow">
                    <a:lnL>
                      <a:solidFill>
                        <a:srgbClr val="9E9E9E">
                          <a:alpha val="0"/>
                        </a:srgbClr>
                      </a:solidFill>
                    </a:lnL>
                    <a:lnR>
                      <a:solidFill>
                        <a:srgbClr val="9E9E9E">
                          <a:alpha val="0"/>
                        </a:srgbClr>
                      </a:solidFill>
                    </a:lnR>
                    <a:lnT>
                      <a:solidFill>
                        <a:srgbClr val="9E9E9E">
                          <a:alpha val="0"/>
                        </a:srgbClr>
                      </a:solidFill>
                    </a:lnT>
                    <a:lnB>
                      <a:solidFill>
                        <a:srgbClr val="9E9E9E">
                          <a:alpha val="0"/>
                        </a:srgb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b="1" sz="1400">
                          <a:solidFill>
                            <a:srgbClr val="737373"/>
                          </a:solidFill>
                          <a:latin typeface="Roboto"/>
                          <a:ea typeface="Roboto"/>
                          <a:cs typeface="Roboto"/>
                        </a:rPr>
                        <a:t>20XX</a:t>
                      </a:r>
                    </a:p>
                  </a:txBody>
                  <a:tcPr marL="91425" marR="91425" marT="91425" marB="91425" anchor="t" anchorCtr="0" horzOverflow="overflow">
                    <a:lnL>
                      <a:solidFill>
                        <a:srgbClr val="9E9E9E">
                          <a:alpha val="0"/>
                        </a:srgbClr>
                      </a:solidFill>
                    </a:lnL>
                    <a:lnR>
                      <a:solidFill>
                        <a:srgbClr val="9E9E9E">
                          <a:alpha val="0"/>
                        </a:srgbClr>
                      </a:solidFill>
                    </a:lnR>
                    <a:lnT>
                      <a:solidFill>
                        <a:srgbClr val="9E9E9E">
                          <a:alpha val="0"/>
                        </a:srgbClr>
                      </a:solidFill>
                    </a:lnT>
                    <a:lnB>
                      <a:solidFill>
                        <a:srgbClr val="9E9E9E">
                          <a:alpha val="0"/>
                        </a:srgb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defRPr sz="1800"/>
                      </a:pPr>
                      <a:r>
                        <a:rPr b="1" sz="1400">
                          <a:solidFill>
                            <a:srgbClr val="737373"/>
                          </a:solidFill>
                          <a:latin typeface="Roboto"/>
                          <a:ea typeface="Roboto"/>
                          <a:cs typeface="Roboto"/>
                        </a:rPr>
                        <a:t>20XX</a:t>
                      </a:r>
                    </a:p>
                  </a:txBody>
                  <a:tcPr marL="91425" marR="91425" marT="91425" marB="91425" anchor="t" anchorCtr="0" horzOverflow="overflow">
                    <a:lnL>
                      <a:solidFill>
                        <a:srgbClr val="9E9E9E">
                          <a:alpha val="0"/>
                        </a:srgbClr>
                      </a:solidFill>
                    </a:lnL>
                    <a:lnR>
                      <a:solidFill>
                        <a:srgbClr val="9E9E9E">
                          <a:alpha val="0"/>
                        </a:srgbClr>
                      </a:solidFill>
                    </a:lnR>
                    <a:lnT>
                      <a:solidFill>
                        <a:srgbClr val="9E9E9E">
                          <a:alpha val="0"/>
                        </a:srgbClr>
                      </a:solidFill>
                    </a:lnT>
                    <a:lnB>
                      <a:solidFill>
                        <a:srgbClr val="9E9E9E">
                          <a:alpha val="0"/>
                        </a:srgbClr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106" name="Google Shape;83;p15"/>
          <p:cNvSpPr/>
          <p:nvPr/>
        </p:nvSpPr>
        <p:spPr>
          <a:xfrm flipH="1" flipV="1">
            <a:off x="509400" y="4553320"/>
            <a:ext cx="8147101" cy="1"/>
          </a:xfrm>
          <a:prstGeom prst="line">
            <a:avLst/>
          </a:prstGeom>
          <a:ln w="19050">
            <a:solidFill>
              <a:srgbClr val="4285F4"/>
            </a:solidFill>
            <a:prstDash val="dot"/>
          </a:ln>
        </p:spPr>
        <p:txBody>
          <a:bodyPr lIns="45719" rIns="45719"/>
          <a:lstStyle/>
          <a:p>
            <a:pPr/>
          </a:p>
        </p:txBody>
      </p:sp>
      <p:pic>
        <p:nvPicPr>
          <p:cNvPr id="107" name="AAPL_2016_2020.png" descr="AAPL_2016_20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6124" y="1835912"/>
            <a:ext cx="4736514" cy="31576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1"/>
          <p:cNvSpPr txBox="1"/>
          <p:nvPr>
            <p:ph type="title"/>
          </p:nvPr>
        </p:nvSpPr>
        <p:spPr>
          <a:xfrm>
            <a:off x="460950" y="2065350"/>
            <a:ext cx="8222099" cy="1012801"/>
          </a:xfrm>
          <a:prstGeom prst="rect">
            <a:avLst/>
          </a:prstGeom>
        </p:spPr>
        <p:txBody>
          <a:bodyPr/>
          <a:lstStyle/>
          <a:p>
            <a:pPr/>
            <a:r>
              <a:t>           CODE RUNNING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"/>
          <p:cNvSpPr txBox="1"/>
          <p:nvPr>
            <p:ph type="title"/>
          </p:nvPr>
        </p:nvSpPr>
        <p:spPr>
          <a:xfrm>
            <a:off x="471900" y="738725"/>
            <a:ext cx="8222099" cy="767701"/>
          </a:xfrm>
          <a:prstGeom prst="rect">
            <a:avLst/>
          </a:prstGeom>
        </p:spPr>
        <p:txBody>
          <a:bodyPr/>
          <a:lstStyle/>
          <a:p>
            <a:pPr/>
            <a:r>
              <a:t>Portfolio Size Over Time</a:t>
            </a:r>
          </a:p>
        </p:txBody>
      </p:sp>
      <p:pic>
        <p:nvPicPr>
          <p:cNvPr id="112" name="portfolio_size(AAPL).png" descr="portfolio_size(AAPL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2920" y="2145771"/>
            <a:ext cx="5998160" cy="25379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Buy &amp; Hold Strategy vs Card Counting Algo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Buy &amp; Hold Strategy vs Card Counting Algo.</a:t>
            </a:r>
          </a:p>
        </p:txBody>
      </p:sp>
      <p:pic>
        <p:nvPicPr>
          <p:cNvPr id="115" name="comparative(QQQ).png" descr="comparative(QQQ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2629" y="2127011"/>
            <a:ext cx="7100642" cy="30249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35;p19"/>
          <p:cNvSpPr txBox="1"/>
          <p:nvPr>
            <p:ph type="title"/>
          </p:nvPr>
        </p:nvSpPr>
        <p:spPr>
          <a:xfrm>
            <a:off x="460950" y="2065350"/>
            <a:ext cx="3687300" cy="1012801"/>
          </a:xfrm>
          <a:prstGeom prst="rect">
            <a:avLst/>
          </a:prstGeom>
        </p:spPr>
        <p:txBody>
          <a:bodyPr/>
          <a:lstStyle/>
          <a:p>
            <a:pPr/>
            <a:r>
              <a:t>What next?</a:t>
            </a:r>
          </a:p>
        </p:txBody>
      </p:sp>
      <p:sp>
        <p:nvSpPr>
          <p:cNvPr id="118" name="Google Shape;136;p19"/>
          <p:cNvSpPr txBox="1"/>
          <p:nvPr/>
        </p:nvSpPr>
        <p:spPr>
          <a:xfrm>
            <a:off x="4539912" y="525555"/>
            <a:ext cx="4119901" cy="4766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/>
          <a:p>
            <a:pPr marL="285750" indent="-285750">
              <a:lnSpc>
                <a:spcPct val="115000"/>
              </a:lnSpc>
              <a:buClr>
                <a:srgbClr val="000000"/>
              </a:buClr>
              <a:buSzPct val="100000"/>
              <a:buFont typeface="Arial"/>
              <a:buChar char="•"/>
              <a:defRPr b="1" i="1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Inspiration of this concept</a:t>
            </a:r>
          </a:p>
          <a:p>
            <a:pPr>
              <a:lnSpc>
                <a:spcPct val="115000"/>
              </a:lnSpc>
              <a:defRPr b="1" i="1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pPr>
            <a:endParaRPr>
              <a:solidFill>
                <a:srgbClr val="000000"/>
              </a:solidFill>
            </a:endParaRPr>
          </a:p>
          <a:p>
            <a:pPr marL="285750" indent="-285750">
              <a:lnSpc>
                <a:spcPct val="115000"/>
              </a:lnSpc>
              <a:buClr>
                <a:srgbClr val="000000"/>
              </a:buClr>
              <a:buSzPct val="100000"/>
              <a:buFont typeface="Arial"/>
              <a:buChar char="•"/>
              <a:defRPr b="1" i="1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>
                <a:solidFill>
                  <a:srgbClr val="000000"/>
                </a:solidFill>
              </a:rPr>
              <a:t>Incipient steps to the process are successful</a:t>
            </a:r>
            <a:endParaRPr>
              <a:solidFill>
                <a:srgbClr val="000000"/>
              </a:solidFill>
            </a:endParaRPr>
          </a:p>
          <a:p>
            <a:pPr marL="285750" indent="-285750">
              <a:lnSpc>
                <a:spcPct val="115000"/>
              </a:lnSpc>
              <a:buClr>
                <a:srgbClr val="000000"/>
              </a:buClr>
              <a:buSzPct val="100000"/>
              <a:buFont typeface="Arial"/>
              <a:buChar char="•"/>
              <a:defRPr b="1" i="1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pPr>
            <a:endParaRPr>
              <a:solidFill>
                <a:srgbClr val="000000"/>
              </a:solidFill>
            </a:endParaRPr>
          </a:p>
          <a:p>
            <a:pPr marL="285750" indent="-285750">
              <a:lnSpc>
                <a:spcPct val="115000"/>
              </a:lnSpc>
              <a:buClr>
                <a:srgbClr val="000000"/>
              </a:buClr>
              <a:buSzPct val="100000"/>
              <a:buFont typeface="Arial"/>
              <a:buChar char="•"/>
              <a:defRPr b="1" i="1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Further bearish/bullish patterns added to our code</a:t>
            </a:r>
          </a:p>
          <a:p>
            <a:pPr marL="285750" indent="-285750">
              <a:lnSpc>
                <a:spcPct val="115000"/>
              </a:lnSpc>
              <a:buClr>
                <a:srgbClr val="000000"/>
              </a:buClr>
              <a:buSzPct val="100000"/>
              <a:buFont typeface="Arial"/>
              <a:buChar char="•"/>
              <a:defRPr b="1" i="1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pPr>
            <a:endParaRPr>
              <a:solidFill>
                <a:srgbClr val="000000"/>
              </a:solidFill>
            </a:endParaRPr>
          </a:p>
          <a:p>
            <a:pPr marL="285750" indent="-285750">
              <a:lnSpc>
                <a:spcPct val="115000"/>
              </a:lnSpc>
              <a:buClr>
                <a:srgbClr val="000000"/>
              </a:buClr>
              <a:buSzPct val="100000"/>
              <a:buFont typeface="Arial"/>
              <a:buChar char="•"/>
              <a:defRPr b="1" i="1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>
                <a:solidFill>
                  <a:srgbClr val="000000"/>
                </a:solidFill>
              </a:rPr>
              <a:t>Next step would be to run this code against a multitude number of stocks, time frames, and buy/sell thresholds</a:t>
            </a:r>
            <a:endParaRPr>
              <a:solidFill>
                <a:srgbClr val="000000"/>
              </a:solidFill>
            </a:endParaRPr>
          </a:p>
          <a:p>
            <a:pPr marL="285750" indent="-285750">
              <a:lnSpc>
                <a:spcPct val="115000"/>
              </a:lnSpc>
              <a:buClr>
                <a:srgbClr val="000000"/>
              </a:buClr>
              <a:buSzPct val="100000"/>
              <a:buFont typeface="Arial"/>
              <a:buChar char="•"/>
              <a:defRPr b="1" i="1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4285F4"/>
      </a:lt1>
      <a:dk2>
        <a:srgbClr val="A7A7A7"/>
      </a:dk2>
      <a:lt2>
        <a:srgbClr val="53535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0000FF"/>
      </a:hlink>
      <a:folHlink>
        <a:srgbClr val="FF00FF"/>
      </a:folHlink>
    </a:clrScheme>
    <a:fontScheme name="Material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Mate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4285F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4285F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0000FF"/>
      </a:hlink>
      <a:folHlink>
        <a:srgbClr val="FF00FF"/>
      </a:folHlink>
    </a:clrScheme>
    <a:fontScheme name="Material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Mate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4285F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4285F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